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Nanum Square" charset="1" panose="020B0600000101010101"/>
      <p:regular r:id="rId17"/>
    </p:embeddedFont>
    <p:embeddedFont>
      <p:font typeface="Nanum Square Bold" charset="1" panose="020B0600000101010101"/>
      <p:regular r:id="rId18"/>
    </p:embeddedFont>
    <p:embeddedFont>
      <p:font typeface="Source Han Sans KR" charset="1" panose="020B04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https://youtu.be/WtaXDnS5xkY?si=QmzQQNhTDzoIHCKu" TargetMode="External" Type="http://schemas.openxmlformats.org/officeDocument/2006/relationships/video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31225" y="1028700"/>
            <a:ext cx="2454078" cy="2804661"/>
          </a:xfrm>
          <a:custGeom>
            <a:avLst/>
            <a:gdLst/>
            <a:ahLst/>
            <a:cxnLst/>
            <a:rect r="r" b="b" t="t" l="l"/>
            <a:pathLst>
              <a:path h="2804661" w="2454078">
                <a:moveTo>
                  <a:pt x="0" y="0"/>
                </a:moveTo>
                <a:lnTo>
                  <a:pt x="2454078" y="0"/>
                </a:lnTo>
                <a:lnTo>
                  <a:pt x="2454078" y="2804661"/>
                </a:lnTo>
                <a:lnTo>
                  <a:pt x="0" y="2804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02118" y="8289098"/>
            <a:ext cx="8383185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2019184030 조성원</a:t>
            </a:r>
          </a:p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2020182045 황수지</a:t>
            </a:r>
          </a:p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2020184009 김병현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3484662" y="7952481"/>
            <a:ext cx="0" cy="280851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3386222" y="7755601"/>
            <a:ext cx="196880" cy="19688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59A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071865"/>
            <a:ext cx="16178097" cy="205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02"/>
              </a:lnSpc>
              <a:spcBef>
                <a:spcPct val="0"/>
              </a:spcBef>
            </a:pPr>
            <a:r>
              <a:rPr lang="en-US" b="true" sz="1171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TUworld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364077"/>
            <a:ext cx="551314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859A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진행상황 보고서 (~2월)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87827" y="597352"/>
            <a:ext cx="8556173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  <a:spcBef>
                <a:spcPct val="0"/>
              </a:spcBef>
            </a:pPr>
            <a:r>
              <a:rPr lang="en-US" b="true" sz="3500" spc="182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03. 기타 보고사항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3622" y="1847759"/>
            <a:ext cx="16060756" cy="622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19"/>
              </a:lnSpc>
            </a:pPr>
            <a:r>
              <a:rPr lang="en-US" b="true" sz="3199" spc="16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모바일 최적화</a:t>
            </a:r>
          </a:p>
          <a:p>
            <a:pPr algn="just" marL="647697" indent="-323848" lvl="1">
              <a:lnSpc>
                <a:spcPts val="3299"/>
              </a:lnSpc>
              <a:buAutoNum type="arabicPeriod" startAt="1"/>
            </a:pPr>
            <a:r>
              <a:rPr lang="en-US" sz="2999" spc="15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ASTC (Adaptive Scalable Texture Compression) 적용 </a:t>
            </a:r>
          </a:p>
          <a:p>
            <a:pPr algn="just" marL="647697" indent="-323848" lvl="1">
              <a:lnSpc>
                <a:spcPts val="3299"/>
              </a:lnSpc>
              <a:buAutoNum type="arabicPeriod" startAt="1"/>
            </a:pPr>
            <a:r>
              <a:rPr lang="en-US" sz="2999" spc="15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텍스처 리사이징</a:t>
            </a:r>
          </a:p>
          <a:p>
            <a:pPr algn="just" marL="647697" indent="-323848" lvl="1">
              <a:lnSpc>
                <a:spcPts val="3299"/>
              </a:lnSpc>
              <a:buAutoNum type="arabicPeriod" startAt="1"/>
            </a:pPr>
            <a:r>
              <a:rPr lang="en-US" sz="2999" spc="15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텍스처 스트리밍 설정 최적화</a:t>
            </a:r>
          </a:p>
          <a:p>
            <a:pPr algn="just" marL="647697" indent="-323848" lvl="1">
              <a:lnSpc>
                <a:spcPts val="3299"/>
              </a:lnSpc>
              <a:buAutoNum type="arabicPeriod" startAt="1"/>
            </a:pPr>
            <a:r>
              <a:rPr lang="en-US" sz="2999" spc="15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Platform Memory Bucket 설정</a:t>
            </a:r>
          </a:p>
          <a:p>
            <a:pPr algn="just" marL="647697" indent="-323848" lvl="1">
              <a:lnSpc>
                <a:spcPts val="3299"/>
              </a:lnSpc>
              <a:buAutoNum type="arabicPeriod" startAt="1"/>
            </a:pPr>
            <a:r>
              <a:rPr lang="en-US" sz="2999" spc="15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Level Streaming 적용</a:t>
            </a:r>
          </a:p>
          <a:p>
            <a:pPr algn="just" marL="647697" indent="-323848" lvl="1">
              <a:lnSpc>
                <a:spcPts val="3299"/>
              </a:lnSpc>
              <a:buAutoNum type="arabicPeriod" startAt="1"/>
            </a:pPr>
            <a:r>
              <a:rPr lang="en-US" sz="2999" spc="15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오브젝트 풀링 &amp; 동적 로딩 적용</a:t>
            </a:r>
          </a:p>
          <a:p>
            <a:pPr algn="just">
              <a:lnSpc>
                <a:spcPts val="3299"/>
              </a:lnSpc>
            </a:pPr>
          </a:p>
          <a:p>
            <a:pPr algn="just">
              <a:lnSpc>
                <a:spcPts val="3519"/>
              </a:lnSpc>
            </a:pPr>
            <a:r>
              <a:rPr lang="en-US" b="true" sz="3199" spc="16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프레임 최적화</a:t>
            </a:r>
          </a:p>
          <a:p>
            <a:pPr algn="just" marL="647697" indent="-323848" lvl="1">
              <a:lnSpc>
                <a:spcPts val="3299"/>
              </a:lnSpc>
              <a:buAutoNum type="arabicPeriod" startAt="1"/>
            </a:pPr>
            <a:r>
              <a:rPr lang="en-US" sz="2999" spc="15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프레임 측정 및 분석 시스템 구축</a:t>
            </a:r>
          </a:p>
          <a:p>
            <a:pPr algn="just" marL="647697" indent="-323848" lvl="1">
              <a:lnSpc>
                <a:spcPts val="3299"/>
              </a:lnSpc>
              <a:buAutoNum type="arabicPeriod" startAt="1"/>
            </a:pPr>
            <a:r>
              <a:rPr lang="en-US" sz="2999" spc="15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파티클 이펙트 렌더링 부하 해결</a:t>
            </a:r>
          </a:p>
          <a:p>
            <a:pPr algn="just" marL="647697" indent="-323848" lvl="1">
              <a:lnSpc>
                <a:spcPts val="3299"/>
              </a:lnSpc>
              <a:buAutoNum type="arabicPeriod" startAt="1"/>
            </a:pPr>
            <a:r>
              <a:rPr lang="en-US" sz="2999" spc="15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GC (Garbage Collection) 퍼지 최적화</a:t>
            </a:r>
          </a:p>
          <a:p>
            <a:pPr algn="just" marL="647697" indent="-323848" lvl="1">
              <a:lnSpc>
                <a:spcPts val="3299"/>
              </a:lnSpc>
              <a:buAutoNum type="arabicPeriod" startAt="1"/>
            </a:pPr>
            <a:r>
              <a:rPr lang="en-US" sz="2999" spc="15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플레이 중 에셋 로딩 &amp; 액터 스폰 최적화</a:t>
            </a:r>
          </a:p>
          <a:p>
            <a:pPr algn="just" marL="647697" indent="-323848" lvl="1">
              <a:lnSpc>
                <a:spcPts val="3299"/>
              </a:lnSpc>
              <a:buAutoNum type="arabicPeriod" startAt="1"/>
            </a:pPr>
            <a:r>
              <a:rPr lang="en-US" sz="2999" spc="15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Opacity 렌더링 부하 해결</a:t>
            </a:r>
          </a:p>
          <a:p>
            <a:pPr algn="just">
              <a:lnSpc>
                <a:spcPts val="32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507337" y="8480261"/>
            <a:ext cx="13273326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19"/>
              </a:lnSpc>
              <a:spcBef>
                <a:spcPct val="0"/>
              </a:spcBef>
            </a:pPr>
            <a:r>
              <a:rPr lang="en-US" sz="3199" spc="16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자세한 부분은 git에 ‘중점 연구과제 분석서_모바일 최적화.docx’로 첨부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1859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50655" y="4710112"/>
            <a:ext cx="15986689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b="true" sz="3999" spc="207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끝.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42809" y="4211241"/>
            <a:ext cx="108071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23524" y="4214541"/>
            <a:ext cx="10084640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프로젝트 진행상황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기타 보고사항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386959" y="2727538"/>
            <a:ext cx="19095802" cy="1144280"/>
            <a:chOff x="0" y="0"/>
            <a:chExt cx="5029347" cy="3013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29347" cy="301374"/>
            </a:xfrm>
            <a:custGeom>
              <a:avLst/>
              <a:gdLst/>
              <a:ahLst/>
              <a:cxnLst/>
              <a:rect r="r" b="b" t="t" l="l"/>
              <a:pathLst>
                <a:path h="301374" w="5029347">
                  <a:moveTo>
                    <a:pt x="12163" y="0"/>
                  </a:moveTo>
                  <a:lnTo>
                    <a:pt x="5017184" y="0"/>
                  </a:lnTo>
                  <a:cubicBezTo>
                    <a:pt x="5020410" y="0"/>
                    <a:pt x="5023503" y="1281"/>
                    <a:pt x="5025785" y="3562"/>
                  </a:cubicBezTo>
                  <a:cubicBezTo>
                    <a:pt x="5028066" y="5843"/>
                    <a:pt x="5029347" y="8937"/>
                    <a:pt x="5029347" y="12163"/>
                  </a:cubicBezTo>
                  <a:lnTo>
                    <a:pt x="5029347" y="289211"/>
                  </a:lnTo>
                  <a:cubicBezTo>
                    <a:pt x="5029347" y="292437"/>
                    <a:pt x="5028066" y="295531"/>
                    <a:pt x="5025785" y="297812"/>
                  </a:cubicBezTo>
                  <a:cubicBezTo>
                    <a:pt x="5023503" y="300093"/>
                    <a:pt x="5020410" y="301374"/>
                    <a:pt x="5017184" y="301374"/>
                  </a:cubicBezTo>
                  <a:lnTo>
                    <a:pt x="12163" y="301374"/>
                  </a:lnTo>
                  <a:cubicBezTo>
                    <a:pt x="8937" y="301374"/>
                    <a:pt x="5843" y="300093"/>
                    <a:pt x="3562" y="297812"/>
                  </a:cubicBezTo>
                  <a:cubicBezTo>
                    <a:pt x="1281" y="295531"/>
                    <a:pt x="0" y="292437"/>
                    <a:pt x="0" y="289211"/>
                  </a:cubicBezTo>
                  <a:lnTo>
                    <a:pt x="0" y="12163"/>
                  </a:lnTo>
                  <a:cubicBezTo>
                    <a:pt x="0" y="8937"/>
                    <a:pt x="1281" y="5843"/>
                    <a:pt x="3562" y="3562"/>
                  </a:cubicBezTo>
                  <a:cubicBezTo>
                    <a:pt x="5843" y="1281"/>
                    <a:pt x="8937" y="0"/>
                    <a:pt x="12163" y="0"/>
                  </a:cubicBezTo>
                  <a:close/>
                </a:path>
              </a:pathLst>
            </a:custGeom>
            <a:solidFill>
              <a:srgbClr val="1859A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5029347" cy="377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805010" y="3044090"/>
            <a:ext cx="2837027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b="true" sz="3500" spc="182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7827" y="597352"/>
            <a:ext cx="8556173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  <a:spcBef>
                <a:spcPct val="0"/>
              </a:spcBef>
            </a:pPr>
            <a:r>
              <a:rPr lang="en-US" b="true" sz="3500" spc="182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01. 프로젝트 진행상황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87107" y="2464170"/>
            <a:ext cx="3900405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조성원 - 클라이언트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53556" y="2296530"/>
            <a:ext cx="11089219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플레이어 장비착용 -&gt; 모듈형으로 변환중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인벤토리 작업 진행중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87107" y="4500562"/>
            <a:ext cx="3900405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황수지 - 서버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7107" y="6538913"/>
            <a:ext cx="3900405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김병현 - 그래픽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53556" y="6369315"/>
            <a:ext cx="11089219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장비, 옷, 몬스터 제작완료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학교 맵 남은 것들 작업 중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53556" y="4332922"/>
            <a:ext cx="11089219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DB작업 중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더미클라 제작 중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21841" y="1182599"/>
            <a:ext cx="5888145" cy="7921802"/>
          </a:xfrm>
          <a:custGeom>
            <a:avLst/>
            <a:gdLst/>
            <a:ahLst/>
            <a:cxnLst/>
            <a:rect r="r" b="b" t="t" l="l"/>
            <a:pathLst>
              <a:path h="7921802" w="5888145">
                <a:moveTo>
                  <a:pt x="0" y="0"/>
                </a:moveTo>
                <a:lnTo>
                  <a:pt x="5888145" y="0"/>
                </a:lnTo>
                <a:lnTo>
                  <a:pt x="5888145" y="7921802"/>
                </a:lnTo>
                <a:lnTo>
                  <a:pt x="0" y="792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141236" y="6996765"/>
            <a:ext cx="3495932" cy="805838"/>
            <a:chOff x="0" y="0"/>
            <a:chExt cx="2513832" cy="5794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13832" cy="579457"/>
            </a:xfrm>
            <a:custGeom>
              <a:avLst/>
              <a:gdLst/>
              <a:ahLst/>
              <a:cxnLst/>
              <a:rect r="r" b="b" t="t" l="l"/>
              <a:pathLst>
                <a:path h="579457" w="2513832">
                  <a:moveTo>
                    <a:pt x="0" y="28972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2513832" y="203200"/>
                  </a:lnTo>
                  <a:lnTo>
                    <a:pt x="2513832" y="376257"/>
                  </a:lnTo>
                  <a:lnTo>
                    <a:pt x="406400" y="376257"/>
                  </a:lnTo>
                  <a:lnTo>
                    <a:pt x="406400" y="579457"/>
                  </a:lnTo>
                  <a:lnTo>
                    <a:pt x="0" y="289728"/>
                  </a:lnTo>
                  <a:close/>
                </a:path>
              </a:pathLst>
            </a:custGeom>
            <a:solidFill>
              <a:srgbClr val="1859A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46050"/>
              <a:ext cx="2412232" cy="230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458596" y="7802603"/>
            <a:ext cx="3495932" cy="805838"/>
            <a:chOff x="0" y="0"/>
            <a:chExt cx="2513832" cy="5794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13832" cy="579457"/>
            </a:xfrm>
            <a:custGeom>
              <a:avLst/>
              <a:gdLst/>
              <a:ahLst/>
              <a:cxnLst/>
              <a:rect r="r" b="b" t="t" l="l"/>
              <a:pathLst>
                <a:path h="579457" w="2513832">
                  <a:moveTo>
                    <a:pt x="0" y="28972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2513832" y="203200"/>
                  </a:lnTo>
                  <a:lnTo>
                    <a:pt x="2513832" y="376257"/>
                  </a:lnTo>
                  <a:lnTo>
                    <a:pt x="406400" y="376257"/>
                  </a:lnTo>
                  <a:lnTo>
                    <a:pt x="406400" y="579457"/>
                  </a:lnTo>
                  <a:lnTo>
                    <a:pt x="0" y="289728"/>
                  </a:lnTo>
                  <a:close/>
                </a:path>
              </a:pathLst>
            </a:custGeom>
            <a:solidFill>
              <a:srgbClr val="1859A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46050"/>
              <a:ext cx="2412232" cy="230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87827" y="597352"/>
            <a:ext cx="8556173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  <a:spcBef>
                <a:spcPct val="0"/>
              </a:spcBef>
            </a:pPr>
            <a:r>
              <a:rPr lang="en-US" b="true" sz="3500" spc="182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01. 프로젝트 진행상황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93979" y="7144096"/>
            <a:ext cx="6575938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b="true" sz="3500" spc="182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아이템 스폰,디스폰까지 완료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11338" y="7949935"/>
            <a:ext cx="5441199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b="true" sz="3500" spc="182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인벤토리에 처리 진행중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01564" y="1934663"/>
            <a:ext cx="1710452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b="true" sz="3500" spc="182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패킷타입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020518" y="867728"/>
            <a:ext cx="4432497" cy="5867478"/>
          </a:xfrm>
          <a:custGeom>
            <a:avLst/>
            <a:gdLst/>
            <a:ahLst/>
            <a:cxnLst/>
            <a:rect r="r" b="b" t="t" l="l"/>
            <a:pathLst>
              <a:path h="5867478" w="4432497">
                <a:moveTo>
                  <a:pt x="0" y="0"/>
                </a:moveTo>
                <a:lnTo>
                  <a:pt x="4432497" y="0"/>
                </a:lnTo>
                <a:lnTo>
                  <a:pt x="4432497" y="5867478"/>
                </a:lnTo>
                <a:lnTo>
                  <a:pt x="0" y="5867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78614" y="275468"/>
            <a:ext cx="3909744" cy="5704186"/>
          </a:xfrm>
          <a:custGeom>
            <a:avLst/>
            <a:gdLst/>
            <a:ahLst/>
            <a:cxnLst/>
            <a:rect r="r" b="b" t="t" l="l"/>
            <a:pathLst>
              <a:path h="5704186" w="3909744">
                <a:moveTo>
                  <a:pt x="0" y="0"/>
                </a:moveTo>
                <a:lnTo>
                  <a:pt x="3909744" y="0"/>
                </a:lnTo>
                <a:lnTo>
                  <a:pt x="3909744" y="5704185"/>
                </a:lnTo>
                <a:lnTo>
                  <a:pt x="0" y="5704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7827" y="597352"/>
            <a:ext cx="8556173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  <a:spcBef>
                <a:spcPct val="0"/>
              </a:spcBef>
            </a:pPr>
            <a:r>
              <a:rPr lang="en-US" b="true" sz="3500" spc="182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01. 프로젝트 진행상황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8585" y="1315442"/>
            <a:ext cx="16060756" cy="453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3299"/>
              </a:lnSpc>
              <a:buFont typeface="Arial"/>
              <a:buChar char="•"/>
            </a:pPr>
            <a:r>
              <a:rPr lang="en-US" b="true" sz="2999" spc="15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전투</a:t>
            </a:r>
          </a:p>
          <a:p>
            <a:pPr algn="just" marL="1295394" indent="-431798" lvl="2">
              <a:lnSpc>
                <a:spcPts val="3299"/>
              </a:lnSpc>
              <a:buFont typeface="Arial"/>
              <a:buChar char="⚬"/>
            </a:pPr>
            <a:r>
              <a:rPr lang="en-US" b="true" sz="2999" spc="15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UI</a:t>
            </a:r>
          </a:p>
          <a:p>
            <a:pPr algn="just" marL="1943090" indent="-485773" lvl="3">
              <a:lnSpc>
                <a:spcPts val="3299"/>
              </a:lnSpc>
              <a:buFont typeface="Arial"/>
              <a:buChar char="￭"/>
            </a:pPr>
            <a:r>
              <a:rPr lang="en-US" b="true" sz="2999" spc="15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HPbar -&gt; 몬스터 hp 감소처리</a:t>
            </a:r>
          </a:p>
          <a:p>
            <a:pPr algn="just" marL="1943090" indent="-485773" lvl="3">
              <a:lnSpc>
                <a:spcPts val="3299"/>
              </a:lnSpc>
              <a:buFont typeface="Arial"/>
              <a:buChar char="￭"/>
            </a:pPr>
            <a:r>
              <a:rPr lang="en-US" b="true" sz="2999" spc="15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Text (hp감소, miss)</a:t>
            </a:r>
          </a:p>
          <a:p>
            <a:pPr algn="just" marL="1295394" indent="-431798" lvl="2">
              <a:lnSpc>
                <a:spcPts val="3299"/>
              </a:lnSpc>
              <a:buFont typeface="Arial"/>
              <a:buChar char="⚬"/>
            </a:pPr>
            <a:r>
              <a:rPr lang="en-US" b="true" sz="2999" spc="15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데미지</a:t>
            </a:r>
          </a:p>
          <a:p>
            <a:pPr algn="just" marL="1943090" indent="-485773" lvl="3">
              <a:lnSpc>
                <a:spcPts val="3299"/>
              </a:lnSpc>
              <a:buFont typeface="Arial"/>
              <a:buChar char="￭"/>
            </a:pPr>
            <a:r>
              <a:rPr lang="en-US" b="true" sz="2999" spc="15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클라이언트에서 충돌 감지시 공격패킷 전송 </a:t>
            </a:r>
          </a:p>
          <a:p>
            <a:pPr algn="just" marL="1943090" indent="-485773" lvl="3">
              <a:lnSpc>
                <a:spcPts val="3299"/>
              </a:lnSpc>
              <a:buFont typeface="Arial"/>
              <a:buChar char="￭"/>
            </a:pPr>
            <a:r>
              <a:rPr lang="en-US" b="true" sz="2999" spc="15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서버에서 범위 내 타깃 확인 후 데미지 처리</a:t>
            </a:r>
          </a:p>
          <a:p>
            <a:pPr algn="just" marL="1943090" indent="-485773" lvl="3">
              <a:lnSpc>
                <a:spcPts val="3299"/>
              </a:lnSpc>
              <a:buFont typeface="Arial"/>
              <a:buChar char="￭"/>
            </a:pPr>
            <a:r>
              <a:rPr lang="en-US" b="true" sz="2999" spc="15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크리티컬 확률따라 처리</a:t>
            </a:r>
          </a:p>
          <a:p>
            <a:pPr algn="just" marL="1295394" indent="-431798" lvl="2">
              <a:lnSpc>
                <a:spcPts val="3299"/>
              </a:lnSpc>
              <a:buFont typeface="Arial"/>
              <a:buChar char="⚬"/>
            </a:pPr>
            <a:r>
              <a:rPr lang="en-US" b="true" sz="2999" spc="15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몬스터 사망</a:t>
            </a:r>
          </a:p>
          <a:p>
            <a:pPr algn="just" marL="1943090" indent="-485773" lvl="3">
              <a:lnSpc>
                <a:spcPts val="3299"/>
              </a:lnSpc>
              <a:buFont typeface="Arial"/>
              <a:buChar char="￭"/>
            </a:pPr>
            <a:r>
              <a:rPr lang="en-US" b="true" sz="2999" spc="15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애니메이션 동기화</a:t>
            </a:r>
          </a:p>
          <a:p>
            <a:pPr algn="just" marL="1943090" indent="-485773" lvl="3">
              <a:lnSpc>
                <a:spcPts val="3299"/>
              </a:lnSpc>
              <a:spcBef>
                <a:spcPct val="0"/>
              </a:spcBef>
              <a:buFont typeface="Arial"/>
              <a:buChar char="￭"/>
            </a:pPr>
            <a:r>
              <a:rPr lang="en-US" b="true" sz="2999" spc="15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아이템 스폰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915950" y="3801467"/>
            <a:ext cx="3813190" cy="5117702"/>
          </a:xfrm>
          <a:custGeom>
            <a:avLst/>
            <a:gdLst/>
            <a:ahLst/>
            <a:cxnLst/>
            <a:rect r="r" b="b" t="t" l="l"/>
            <a:pathLst>
              <a:path h="5117702" w="3813190">
                <a:moveTo>
                  <a:pt x="0" y="0"/>
                </a:moveTo>
                <a:lnTo>
                  <a:pt x="3813189" y="0"/>
                </a:lnTo>
                <a:lnTo>
                  <a:pt x="3813189" y="5117701"/>
                </a:lnTo>
                <a:lnTo>
                  <a:pt x="0" y="5117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43595" y="701492"/>
            <a:ext cx="3900405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/ 전투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753528"/>
            <a:ext cx="13286631" cy="6779944"/>
          </a:xfrm>
          <a:custGeom>
            <a:avLst/>
            <a:gdLst/>
            <a:ahLst/>
            <a:cxnLst/>
            <a:rect r="r" b="b" t="t" l="l"/>
            <a:pathLst>
              <a:path h="6779944" w="13286631">
                <a:moveTo>
                  <a:pt x="0" y="0"/>
                </a:moveTo>
                <a:lnTo>
                  <a:pt x="13286631" y="0"/>
                </a:lnTo>
                <a:lnTo>
                  <a:pt x="13286631" y="6779944"/>
                </a:lnTo>
                <a:lnTo>
                  <a:pt x="0" y="6779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" r="0" b="-9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15331" y="2184843"/>
            <a:ext cx="3040826" cy="5925805"/>
          </a:xfrm>
          <a:custGeom>
            <a:avLst/>
            <a:gdLst/>
            <a:ahLst/>
            <a:cxnLst/>
            <a:rect r="r" b="b" t="t" l="l"/>
            <a:pathLst>
              <a:path h="5925805" w="3040826">
                <a:moveTo>
                  <a:pt x="0" y="0"/>
                </a:moveTo>
                <a:lnTo>
                  <a:pt x="3040826" y="0"/>
                </a:lnTo>
                <a:lnTo>
                  <a:pt x="3040826" y="5925805"/>
                </a:lnTo>
                <a:lnTo>
                  <a:pt x="0" y="59258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0342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300172" y="4287948"/>
            <a:ext cx="5715485" cy="2581155"/>
            <a:chOff x="0" y="0"/>
            <a:chExt cx="1574820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74831" cy="711200"/>
            </a:xfrm>
            <a:custGeom>
              <a:avLst/>
              <a:gdLst/>
              <a:ahLst/>
              <a:cxnLst/>
              <a:rect r="r" b="b" t="t" l="l"/>
              <a:pathLst>
                <a:path h="711200" w="1574831">
                  <a:moveTo>
                    <a:pt x="1279409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1279409" y="551732"/>
                  </a:lnTo>
                  <a:cubicBezTo>
                    <a:pt x="1448382" y="551732"/>
                    <a:pt x="1574820" y="428220"/>
                    <a:pt x="1574820" y="275861"/>
                  </a:cubicBezTo>
                  <a:cubicBezTo>
                    <a:pt x="1574831" y="123512"/>
                    <a:pt x="1448382" y="0"/>
                    <a:pt x="1279409" y="0"/>
                  </a:cubicBezTo>
                  <a:close/>
                </a:path>
              </a:pathLst>
            </a:custGeom>
            <a:solidFill>
              <a:srgbClr val="DADAD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74820" cy="558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 b="true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몬스터 죽으면</a:t>
              </a:r>
            </a:p>
            <a:p>
              <a:pPr algn="ctr">
                <a:lnSpc>
                  <a:spcPts val="4059"/>
                </a:lnSpc>
              </a:pPr>
              <a:r>
                <a:rPr lang="en-US" b="true" sz="2899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그 위치에 아이템 스폰패킷 전송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7827" y="597352"/>
            <a:ext cx="8556173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  <a:spcBef>
                <a:spcPct val="0"/>
              </a:spcBef>
            </a:pPr>
            <a:r>
              <a:rPr lang="en-US" b="true" sz="3500" spc="182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01. 프로젝트 진행상황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98121" y="2194368"/>
            <a:ext cx="1791454" cy="292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b="true" sz="1994" spc="103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서버코드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43595" y="701492"/>
            <a:ext cx="3900405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/ 아이템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87827" y="1251570"/>
            <a:ext cx="12443715" cy="7652885"/>
          </a:xfrm>
          <a:custGeom>
            <a:avLst/>
            <a:gdLst/>
            <a:ahLst/>
            <a:cxnLst/>
            <a:rect r="r" b="b" t="t" l="l"/>
            <a:pathLst>
              <a:path h="7652885" w="12443715">
                <a:moveTo>
                  <a:pt x="0" y="0"/>
                </a:moveTo>
                <a:lnTo>
                  <a:pt x="12443715" y="0"/>
                </a:lnTo>
                <a:lnTo>
                  <a:pt x="12443715" y="7652885"/>
                </a:lnTo>
                <a:lnTo>
                  <a:pt x="0" y="7652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520097" y="4330719"/>
            <a:ext cx="2132187" cy="3311998"/>
          </a:xfrm>
          <a:custGeom>
            <a:avLst/>
            <a:gdLst/>
            <a:ahLst/>
            <a:cxnLst/>
            <a:rect r="r" b="b" t="t" l="l"/>
            <a:pathLst>
              <a:path h="3311998" w="2132187">
                <a:moveTo>
                  <a:pt x="0" y="0"/>
                </a:moveTo>
                <a:lnTo>
                  <a:pt x="2132187" y="0"/>
                </a:lnTo>
                <a:lnTo>
                  <a:pt x="2132187" y="3311998"/>
                </a:lnTo>
                <a:lnTo>
                  <a:pt x="0" y="3311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53345" y="6250005"/>
            <a:ext cx="10175068" cy="2785425"/>
          </a:xfrm>
          <a:custGeom>
            <a:avLst/>
            <a:gdLst/>
            <a:ahLst/>
            <a:cxnLst/>
            <a:rect r="r" b="b" t="t" l="l"/>
            <a:pathLst>
              <a:path h="2785425" w="10175068">
                <a:moveTo>
                  <a:pt x="0" y="0"/>
                </a:moveTo>
                <a:lnTo>
                  <a:pt x="10175068" y="0"/>
                </a:lnTo>
                <a:lnTo>
                  <a:pt x="10175068" y="2785425"/>
                </a:lnTo>
                <a:lnTo>
                  <a:pt x="0" y="2785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67351" y="1251570"/>
            <a:ext cx="2037680" cy="3321697"/>
          </a:xfrm>
          <a:custGeom>
            <a:avLst/>
            <a:gdLst/>
            <a:ahLst/>
            <a:cxnLst/>
            <a:rect r="r" b="b" t="t" l="l"/>
            <a:pathLst>
              <a:path h="3321697" w="2037680">
                <a:moveTo>
                  <a:pt x="0" y="0"/>
                </a:moveTo>
                <a:lnTo>
                  <a:pt x="2037679" y="0"/>
                </a:lnTo>
                <a:lnTo>
                  <a:pt x="2037679" y="3321697"/>
                </a:lnTo>
                <a:lnTo>
                  <a:pt x="0" y="33216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36661" y="2614002"/>
            <a:ext cx="2016353" cy="1934609"/>
          </a:xfrm>
          <a:custGeom>
            <a:avLst/>
            <a:gdLst/>
            <a:ahLst/>
            <a:cxnLst/>
            <a:rect r="r" b="b" t="t" l="l"/>
            <a:pathLst>
              <a:path h="1934609" w="2016353">
                <a:moveTo>
                  <a:pt x="0" y="0"/>
                </a:moveTo>
                <a:lnTo>
                  <a:pt x="2016354" y="0"/>
                </a:lnTo>
                <a:lnTo>
                  <a:pt x="2016354" y="1934609"/>
                </a:lnTo>
                <a:lnTo>
                  <a:pt x="0" y="1934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91343" y="4548611"/>
            <a:ext cx="1961672" cy="1983922"/>
          </a:xfrm>
          <a:custGeom>
            <a:avLst/>
            <a:gdLst/>
            <a:ahLst/>
            <a:cxnLst/>
            <a:rect r="r" b="b" t="t" l="l"/>
            <a:pathLst>
              <a:path h="1983922" w="1961672">
                <a:moveTo>
                  <a:pt x="0" y="0"/>
                </a:moveTo>
                <a:lnTo>
                  <a:pt x="1961672" y="0"/>
                </a:lnTo>
                <a:lnTo>
                  <a:pt x="1961672" y="1983922"/>
                </a:lnTo>
                <a:lnTo>
                  <a:pt x="0" y="19839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045" t="0" r="-6578" b="-1051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7827" y="597352"/>
            <a:ext cx="8556173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  <a:spcBef>
                <a:spcPct val="0"/>
              </a:spcBef>
            </a:pPr>
            <a:r>
              <a:rPr lang="en-US" b="true" sz="3500" spc="182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01. 프로젝트 진행상황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43595" y="701492"/>
            <a:ext cx="3900405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/ 장비, 옷 모델링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392662" y="1327735"/>
            <a:ext cx="13502676" cy="7631530"/>
          </a:xfrm>
          <a:custGeom>
            <a:avLst/>
            <a:gdLst/>
            <a:ahLst/>
            <a:cxnLst/>
            <a:rect r="r" b="b" t="t" l="l"/>
            <a:pathLst>
              <a:path h="7631530" w="13502676">
                <a:moveTo>
                  <a:pt x="0" y="0"/>
                </a:moveTo>
                <a:lnTo>
                  <a:pt x="13502676" y="0"/>
                </a:lnTo>
                <a:lnTo>
                  <a:pt x="13502676" y="7631530"/>
                </a:lnTo>
                <a:lnTo>
                  <a:pt x="0" y="7631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26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7827" y="597352"/>
            <a:ext cx="8556173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  <a:spcBef>
                <a:spcPct val="0"/>
              </a:spcBef>
            </a:pPr>
            <a:r>
              <a:rPr lang="en-US" b="true" sz="3500" spc="182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01. 프로젝트 진행상황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43595" y="701492"/>
            <a:ext cx="7124369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/ 몬스터 모델링, 애니메이션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9732086" y="5318589"/>
            <a:ext cx="5468396" cy="307357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2311787" y="2907967"/>
            <a:ext cx="5777391" cy="2853610"/>
          </a:xfrm>
          <a:custGeom>
            <a:avLst/>
            <a:gdLst/>
            <a:ahLst/>
            <a:cxnLst/>
            <a:rect r="r" b="b" t="t" l="l"/>
            <a:pathLst>
              <a:path h="2853610" w="5777391">
                <a:moveTo>
                  <a:pt x="0" y="0"/>
                </a:moveTo>
                <a:lnTo>
                  <a:pt x="5777390" y="0"/>
                </a:lnTo>
                <a:lnTo>
                  <a:pt x="5777390" y="2853610"/>
                </a:lnTo>
                <a:lnTo>
                  <a:pt x="0" y="285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7827" y="597352"/>
            <a:ext cx="8556173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  <a:spcBef>
                <a:spcPct val="0"/>
              </a:spcBef>
            </a:pPr>
            <a:r>
              <a:rPr lang="en-US" b="true" sz="3500" spc="182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03. 기타 보고사항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3622" y="1808759"/>
            <a:ext cx="16060756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3299"/>
              </a:lnSpc>
              <a:buFont typeface="Arial"/>
              <a:buChar char="•"/>
            </a:pPr>
            <a:r>
              <a:rPr lang="en-US" b="true" sz="2999" spc="15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클라이언트 연구주제 변경</a:t>
            </a:r>
          </a:p>
          <a:p>
            <a:pPr algn="just" marL="1295394" indent="-431798" lvl="2">
              <a:lnSpc>
                <a:spcPts val="3299"/>
              </a:lnSpc>
              <a:buFont typeface="Arial"/>
              <a:buChar char="⚬"/>
            </a:pPr>
            <a:r>
              <a:rPr lang="en-US" b="true" sz="2999" spc="15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모바일 게임 개발</a:t>
            </a:r>
            <a:r>
              <a:rPr lang="en-US" sz="2999" spc="15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에 따른 모바일 최적화는 어떨지..?</a:t>
            </a:r>
          </a:p>
          <a:p>
            <a:pPr algn="just" marL="1295394" indent="-431798" lvl="2">
              <a:lnSpc>
                <a:spcPts val="3299"/>
              </a:lnSpc>
              <a:buFont typeface="Arial"/>
              <a:buChar char="⚬"/>
            </a:pPr>
            <a:r>
              <a:rPr lang="en-US" sz="2999" spc="15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모바일에 돌아가려면...</a:t>
            </a:r>
          </a:p>
          <a:p>
            <a:pPr algn="just" marL="1295394" indent="-431798" lvl="2">
              <a:lnSpc>
                <a:spcPts val="3299"/>
              </a:lnSpc>
              <a:spcBef>
                <a:spcPct val="0"/>
              </a:spcBef>
              <a:buFont typeface="Arial"/>
              <a:buChar char="⚬"/>
            </a:pPr>
            <a:r>
              <a:rPr lang="en-US" sz="2999" spc="15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추가적으로 클라에서</a:t>
            </a:r>
            <a:r>
              <a:rPr lang="en-US" b="true" sz="2999" spc="15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메모리, 프레임 최적화</a:t>
            </a:r>
            <a:r>
              <a:rPr lang="en-US" sz="2999" spc="15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가 필요해보임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8544" y="4705350"/>
            <a:ext cx="16060756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32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99" spc="15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참고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294922" y="3876066"/>
            <a:ext cx="1421628" cy="360666"/>
            <a:chOff x="0" y="0"/>
            <a:chExt cx="3203793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03793" cy="812800"/>
            </a:xfrm>
            <a:custGeom>
              <a:avLst/>
              <a:gdLst/>
              <a:ahLst/>
              <a:cxnLst/>
              <a:rect r="r" b="b" t="t" l="l"/>
              <a:pathLst>
                <a:path h="812800" w="3203793">
                  <a:moveTo>
                    <a:pt x="3203793" y="406400"/>
                  </a:moveTo>
                  <a:lnTo>
                    <a:pt x="2797393" y="0"/>
                  </a:lnTo>
                  <a:lnTo>
                    <a:pt x="2797393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2797393" y="609600"/>
                  </a:lnTo>
                  <a:lnTo>
                    <a:pt x="2797393" y="812800"/>
                  </a:lnTo>
                  <a:lnTo>
                    <a:pt x="3203793" y="406400"/>
                  </a:lnTo>
                  <a:close/>
                </a:path>
              </a:pathLst>
            </a:custGeom>
            <a:solidFill>
              <a:srgbClr val="1859A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46050"/>
              <a:ext cx="310219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313697" y="7796396"/>
            <a:ext cx="5441199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b="true" sz="3500" spc="182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인벤토리에 처리 진행중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85974" y="3895116"/>
            <a:ext cx="7662621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19"/>
              </a:lnSpc>
              <a:spcBef>
                <a:spcPct val="0"/>
              </a:spcBef>
            </a:pPr>
            <a:r>
              <a:rPr lang="en-US" b="true" sz="3199" spc="16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어떻게 최적화 할 것인가?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DAGf7qS-EUg</dc:identifier>
  <dcterms:modified xsi:type="dcterms:W3CDTF">2011-08-01T06:04:30Z</dcterms:modified>
  <cp:revision>1</cp:revision>
  <dc:title>진행상황 보고서  25.02.24</dc:title>
</cp:coreProperties>
</file>